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34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CDD5D-D035-41D1-BFAF-681897CAFE9F}" type="datetimeFigureOut">
              <a:rPr lang="en-IN" smtClean="0"/>
              <a:t>14-11-2024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021F-5E39-4716-9B3E-6EFD6746621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310" y="264160"/>
            <a:ext cx="6278245" cy="2139315"/>
          </a:xfrm>
          <a:prstGeom prst="rect">
            <a:avLst/>
          </a:prstGeom>
          <a:solidFill>
            <a:srgbClr val="FFFFCC">
              <a:alpha val="66000"/>
            </a:srgbClr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IN" sz="20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Maulana Azad College</a:t>
            </a:r>
          </a:p>
          <a:p>
            <a:pPr algn="ctr">
              <a:lnSpc>
                <a:spcPct val="115000"/>
              </a:lnSpc>
            </a:pPr>
            <a:r>
              <a:rPr lang="en-IN" sz="16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8, Rafi Ahmed Kidwai Road, Kolkata-13</a:t>
            </a:r>
          </a:p>
          <a:p>
            <a:pPr algn="ctr">
              <a:lnSpc>
                <a:spcPct val="115000"/>
              </a:lnSpc>
            </a:pPr>
            <a:endParaRPr lang="en-IN" sz="16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CERTIFICATE COURSE IN COMMUNICATIVE ENGLISH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Batch 4 (Session 2024-2025)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IN" dirty="0"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IN" sz="18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2630"/>
            <a:ext cx="6858000" cy="4572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2166" y="6391424"/>
            <a:ext cx="5944397" cy="3044167"/>
          </a:xfrm>
          <a:prstGeom prst="rect">
            <a:avLst/>
          </a:prstGeom>
          <a:solidFill>
            <a:srgbClr val="FFFFCC">
              <a:alpha val="68000"/>
            </a:srgbClr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Course duration: 30 hours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Two online classes per week (Saturday &amp; Sunday evening, 6-7 PM),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Eligibility: Current and former UG and PG students of Maulana Azad </a:t>
            </a:r>
            <a:r>
              <a:rPr lang="en-IN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Co</a:t>
            </a: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llege &amp; Institutions having MOU with M</a:t>
            </a:r>
            <a:r>
              <a:rPr lang="en-US" alt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A</a:t>
            </a: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Student in-take: </a:t>
            </a:r>
            <a:r>
              <a:rPr lang="en-US" alt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5</a:t>
            </a:r>
            <a:r>
              <a:rPr lang="en-IN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0</a:t>
            </a: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Admission: </a:t>
            </a:r>
            <a:r>
              <a:rPr lang="en-IN" sz="1400" b="1" dirty="0">
                <a:effectLst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First-come-first-served basis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Teaching, Learning and Evaluation included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Spoken &amp; Written English 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Interview training &amp; Group Discussion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Certificate on successful completion of the Course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Course Fee: Rs. </a:t>
            </a:r>
            <a:r>
              <a:rPr lang="en-IN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6</a:t>
            </a:r>
            <a:r>
              <a:rPr lang="en-US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5</a:t>
            </a:r>
            <a:r>
              <a:rPr lang="en-US" altLang="en-IN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0/-</a:t>
            </a:r>
            <a:r>
              <a:rPr lang="en-IN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  <a:sym typeface="+mn-ea"/>
              </a:rPr>
              <a:t> (online payment) </a:t>
            </a:r>
            <a:endParaRPr lang="en-IN" sz="14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en-US" sz="1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Interested students should fill up the Google Form for Registration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4963" y="6006447"/>
            <a:ext cx="2288071" cy="384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IN" sz="1800" dirty="0">
                <a:effectLst/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COURSE FEATURES</a:t>
            </a:r>
            <a:endParaRPr lang="en-IN" dirty="0">
              <a:latin typeface="Segoe UI Semibold" panose="020B07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  <a14:imgEffect>
                      <a14:colorTemperature colorTemp="6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892" y="362498"/>
            <a:ext cx="773671" cy="7736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20000"/>
                    </a14:imgEffect>
                    <a14:imgEffect>
                      <a14:colorTemperature colorTemp="8800"/>
                    </a14:imgEffect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66" y="313743"/>
            <a:ext cx="631138" cy="914340"/>
          </a:xfrm>
          <a:prstGeom prst="rect">
            <a:avLst/>
          </a:prstGeom>
        </p:spPr>
      </p:pic>
      <p:sp>
        <p:nvSpPr>
          <p:cNvPr id="5" name="Speech Bubble: Rectangle 4"/>
          <p:cNvSpPr/>
          <p:nvPr/>
        </p:nvSpPr>
        <p:spPr>
          <a:xfrm>
            <a:off x="5086350" y="7543800"/>
            <a:ext cx="1677117" cy="1181100"/>
          </a:xfrm>
          <a:prstGeom prst="wedgeRect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Apply Now!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565" y="428671"/>
            <a:ext cx="6042991" cy="1191673"/>
          </a:xfrm>
          <a:prstGeom prst="rect">
            <a:avLst/>
          </a:prstGeom>
          <a:solidFill>
            <a:schemeClr val="accent2">
              <a:lumMod val="40000"/>
              <a:lumOff val="60000"/>
              <a:alpha val="54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RESOURCE PERSON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IN" sz="1500" dirty="0" err="1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Dr.</a:t>
            </a:r>
            <a:r>
              <a:rPr lang="en-IN" sz="15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 A. Chakraborty, Dept. of Basic Science and Humanities, Future Institute of Engineering and Management</a:t>
            </a:r>
            <a:r>
              <a:rPr lang="en-IN" sz="1400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.</a:t>
            </a:r>
            <a:endParaRPr lang="en-IN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97566" y="3367649"/>
            <a:ext cx="6042990" cy="3863109"/>
          </a:xfrm>
          <a:prstGeom prst="rect">
            <a:avLst/>
          </a:prstGeom>
          <a:solidFill>
            <a:schemeClr val="accent4">
              <a:lumMod val="40000"/>
              <a:lumOff val="60000"/>
              <a:alpha val="54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725295" algn="l"/>
              </a:tabLst>
            </a:pPr>
            <a:r>
              <a:rPr lang="en-IN" sz="1800" b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SYLLABUS</a:t>
            </a:r>
            <a:endParaRPr lang="en-IN" sz="18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1600" b="1" i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Module for Beginner’s level</a:t>
            </a:r>
            <a:r>
              <a:rPr lang="en-US" sz="1600" b="1" i="1" dirty="0"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: </a:t>
            </a:r>
            <a:r>
              <a:rPr lang="en-US" sz="16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Introduction to Communication, types of communication, barriers of communication, KOPPACT factor, LSRW skills, self-introduction, guidelines of JAM Session, practice sessions, public speech, extempore &amp; filler words, conversation &amp; role-play, subject-verb agreement, tense, narration &amp; voice change, poster presentation (group activity), group discussion, interview skills, PPT presentation, debate, listening &amp; retelling (audio/visual presentation).</a:t>
            </a:r>
            <a:endParaRPr lang="en-IN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8386" y="9006793"/>
            <a:ext cx="3110916" cy="621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IN" sz="16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                 </a:t>
            </a:r>
            <a:r>
              <a:rPr lang="en-IN" sz="1600" i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Principal</a:t>
            </a:r>
          </a:p>
          <a:p>
            <a:r>
              <a:rPr lang="en-IN" sz="16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Maulana Azad College</a:t>
            </a:r>
            <a:r>
              <a:rPr lang="en-IN" sz="160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, Kolkata.</a:t>
            </a:r>
            <a:endParaRPr lang="en-IN"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897" y="1809152"/>
            <a:ext cx="1918253" cy="14388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7565" y="7562850"/>
            <a:ext cx="602551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Course Co-</a:t>
            </a:r>
            <a:r>
              <a:rPr lang="en-US" sz="17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ordinator</a:t>
            </a:r>
            <a:r>
              <a:rPr lang="en-US" sz="1700" dirty="0"/>
              <a:t>: </a:t>
            </a:r>
            <a:r>
              <a:rPr lang="en-IN" sz="17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Dr.</a:t>
            </a:r>
            <a:r>
              <a:rPr lang="en-IN" sz="1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IN" sz="17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Debasri</a:t>
            </a:r>
            <a:r>
              <a:rPr lang="en-IN" sz="1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IN" sz="17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Basu</a:t>
            </a:r>
            <a:endParaRPr lang="en-IN" sz="17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IN" sz="1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Department of English, Maulana Azad College, Kolkata.                                    debasri.basu@maulanaazadcollegekolkata.ac.in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260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 Black</vt:lpstr>
      <vt:lpstr>Segoe UI Semibold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ajanta.m@gmail.com</dc:creator>
  <cp:lastModifiedBy>M.A.C 1</cp:lastModifiedBy>
  <cp:revision>33</cp:revision>
  <dcterms:created xsi:type="dcterms:W3CDTF">2021-11-09T17:51:00Z</dcterms:created>
  <dcterms:modified xsi:type="dcterms:W3CDTF">2024-11-14T09:40:49Z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2DAF44829D004B91BD8600463E89F353_12</vt:lpwstr>
  </property>
  <property fmtid="{D5CDD505-2E9C-101B-9397-08002B2CF9AE}" pid="3" name="KSOProductBuildVer">
    <vt:lpwstr>1033-12.2.0.13412</vt:lpwstr>
  </property>
</Properties>
</file>